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62" r:id="rId3"/>
    <p:sldId id="264" r:id="rId4"/>
    <p:sldId id="256" r:id="rId5"/>
    <p:sldId id="259" r:id="rId6"/>
    <p:sldId id="263" r:id="rId7"/>
  </p:sldIdLst>
  <p:sldSz cx="18288000" cy="10287000"/>
  <p:notesSz cx="6858000" cy="9144000"/>
  <p:embeddedFontLst>
    <p:embeddedFont>
      <p:font typeface="Forum" panose="02000000000000000000" pitchFamily="2" charset="0"/>
      <p:regular r:id="rId8"/>
    </p:embeddedFont>
    <p:embeddedFont>
      <p:font typeface="TT Drugs" panose="02000503060000020003" pitchFamily="2" charset="77"/>
      <p:regular r:id="rId9"/>
    </p:embeddedFont>
    <p:embeddedFont>
      <p:font typeface="TT Drugs Bold" panose="02000803060000020003" pitchFamily="2" charset="77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28" autoAdjust="0"/>
  </p:normalViewPr>
  <p:slideViewPr>
    <p:cSldViewPr>
      <p:cViewPr varScale="1">
        <p:scale>
          <a:sx n="67" d="100"/>
          <a:sy n="67" d="100"/>
        </p:scale>
        <p:origin x="1104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687688">
            <a:off x="10276845" y="4556133"/>
            <a:ext cx="8922358" cy="9404330"/>
          </a:xfrm>
          <a:custGeom>
            <a:avLst/>
            <a:gdLst/>
            <a:ahLst/>
            <a:cxnLst/>
            <a:rect l="l" t="t" r="r" b="b"/>
            <a:pathLst>
              <a:path w="8922358" h="9404330">
                <a:moveTo>
                  <a:pt x="0" y="0"/>
                </a:moveTo>
                <a:lnTo>
                  <a:pt x="8922358" y="0"/>
                </a:lnTo>
                <a:lnTo>
                  <a:pt x="8922358" y="9404330"/>
                </a:lnTo>
                <a:lnTo>
                  <a:pt x="0" y="94043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RU"/>
          </a:p>
        </p:txBody>
      </p:sp>
      <p:sp>
        <p:nvSpPr>
          <p:cNvPr id="3" name="Freeform 3"/>
          <p:cNvSpPr/>
          <p:nvPr/>
        </p:nvSpPr>
        <p:spPr>
          <a:xfrm rot="-10013544">
            <a:off x="-998382" y="-2272186"/>
            <a:ext cx="8825308" cy="8229600"/>
          </a:xfrm>
          <a:custGeom>
            <a:avLst/>
            <a:gdLst/>
            <a:ahLst/>
            <a:cxnLst/>
            <a:rect l="l" t="t" r="r" b="b"/>
            <a:pathLst>
              <a:path w="8825308" h="8229600">
                <a:moveTo>
                  <a:pt x="0" y="0"/>
                </a:moveTo>
                <a:lnTo>
                  <a:pt x="8825308" y="0"/>
                </a:lnTo>
                <a:lnTo>
                  <a:pt x="882530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RU"/>
          </a:p>
        </p:txBody>
      </p:sp>
      <p:grpSp>
        <p:nvGrpSpPr>
          <p:cNvPr id="4" name="Group 4"/>
          <p:cNvGrpSpPr/>
          <p:nvPr/>
        </p:nvGrpSpPr>
        <p:grpSpPr>
          <a:xfrm>
            <a:off x="13794946" y="614594"/>
            <a:ext cx="3623631" cy="1153821"/>
            <a:chOff x="-277530" y="-5463077"/>
            <a:chExt cx="3917800" cy="1538428"/>
          </a:xfrm>
        </p:grpSpPr>
        <p:sp>
          <p:nvSpPr>
            <p:cNvPr id="5" name="TextBox 5"/>
            <p:cNvSpPr txBox="1"/>
            <p:nvPr/>
          </p:nvSpPr>
          <p:spPr>
            <a:xfrm>
              <a:off x="-277530" y="-5463077"/>
              <a:ext cx="3917800" cy="854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2100" b="1" dirty="0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Mehdi AMICHE-LECHANI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244639" y="-4653737"/>
              <a:ext cx="3884909" cy="7290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dirty="0">
                  <a:solidFill>
                    <a:srgbClr val="FFFFFF"/>
                  </a:solidFill>
                  <a:latin typeface="TT Drugs"/>
                  <a:ea typeface="TT Drugs"/>
                  <a:cs typeface="TT Drugs"/>
                  <a:sym typeface="TT Drugs"/>
                </a:rPr>
                <a:t>French public official and trainee at the INSP (former ENA)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350764" y="3068034"/>
            <a:ext cx="14706600" cy="66043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93"/>
              </a:lnSpc>
            </a:pPr>
            <a:r>
              <a:rPr lang="en-US" sz="7500" dirty="0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The French Civil Service</a:t>
            </a:r>
          </a:p>
          <a:p>
            <a:pPr algn="ctr">
              <a:lnSpc>
                <a:spcPts val="10293"/>
              </a:lnSpc>
            </a:pPr>
            <a:r>
              <a:rPr lang="en-US" sz="7500" dirty="0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and International Engagement</a:t>
            </a:r>
          </a:p>
          <a:p>
            <a:pPr algn="ctr">
              <a:lnSpc>
                <a:spcPts val="10293"/>
              </a:lnSpc>
            </a:pPr>
            <a:endParaRPr lang="en-US" sz="7500" dirty="0">
              <a:solidFill>
                <a:srgbClr val="FFFFFF"/>
              </a:solidFill>
              <a:latin typeface="Forum"/>
              <a:ea typeface="Forum"/>
              <a:cs typeface="Forum"/>
              <a:sym typeface="Forum"/>
            </a:endParaRPr>
          </a:p>
          <a:p>
            <a:pPr algn="ctr">
              <a:lnSpc>
                <a:spcPts val="10293"/>
              </a:lnSpc>
            </a:pPr>
            <a:r>
              <a:rPr lang="en-US" sz="7500" dirty="0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Key Issues, Opportunities and International Partnerships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8950" y="7247786"/>
            <a:ext cx="3276600" cy="7410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TT Drugs"/>
                <a:ea typeface="TT Drugs"/>
                <a:cs typeface="TT Drugs"/>
                <a:sym typeface="TT Drugs"/>
              </a:rPr>
              <a:t>2</a:t>
            </a:r>
            <a:r>
              <a:rPr lang="en-US" sz="2100" baseline="30000" dirty="0">
                <a:solidFill>
                  <a:srgbClr val="FFFFFF"/>
                </a:solidFill>
                <a:latin typeface="TT Drugs"/>
                <a:ea typeface="TT Drugs"/>
                <a:cs typeface="TT Drugs"/>
                <a:sym typeface="TT Drugs"/>
              </a:rPr>
              <a:t>nd</a:t>
            </a:r>
            <a:r>
              <a:rPr lang="en-US" sz="2100" dirty="0">
                <a:solidFill>
                  <a:srgbClr val="FFFFFF"/>
                </a:solidFill>
                <a:latin typeface="TT Drugs"/>
                <a:ea typeface="TT Drugs"/>
                <a:cs typeface="TT Drugs"/>
                <a:sym typeface="TT Drugs"/>
              </a:rPr>
              <a:t> of July 2025 </a:t>
            </a: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TT Drugs"/>
                <a:ea typeface="TT Drugs"/>
                <a:cs typeface="TT Drugs"/>
                <a:sym typeface="TT Drugs"/>
              </a:rPr>
              <a:t>At 4pm.</a:t>
            </a: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D3C4FFB8-2182-446B-A4AC-D3BA34FB1723}"/>
              </a:ext>
            </a:extLst>
          </p:cNvPr>
          <p:cNvSpPr txBox="1"/>
          <p:nvPr/>
        </p:nvSpPr>
        <p:spPr>
          <a:xfrm>
            <a:off x="113099" y="8451583"/>
            <a:ext cx="3863781" cy="1084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TT Drugs"/>
                <a:ea typeface="TT Drugs"/>
                <a:cs typeface="TT Drugs"/>
                <a:sym typeface="TT Drugs"/>
              </a:rPr>
              <a:t>French Institute </a:t>
            </a:r>
            <a:r>
              <a:rPr lang="en-US" sz="2100" dirty="0" err="1">
                <a:solidFill>
                  <a:srgbClr val="FFFFFF"/>
                </a:solidFill>
                <a:latin typeface="TT Drugs"/>
                <a:ea typeface="TT Drugs"/>
                <a:cs typeface="TT Drugs"/>
                <a:sym typeface="TT Drugs"/>
              </a:rPr>
              <a:t>Mediatheque</a:t>
            </a:r>
            <a:endParaRPr lang="en-US" sz="2100" dirty="0">
              <a:solidFill>
                <a:srgbClr val="FFFFFF"/>
              </a:solidFill>
              <a:latin typeface="TT Drugs"/>
              <a:ea typeface="TT Drugs"/>
              <a:cs typeface="TT Drugs"/>
              <a:sym typeface="TT Drugs"/>
            </a:endParaRPr>
          </a:p>
          <a:p>
            <a:pPr algn="ctr">
              <a:lnSpc>
                <a:spcPts val="2940"/>
              </a:lnSpc>
            </a:pPr>
            <a:endParaRPr lang="en-US" sz="2100" dirty="0">
              <a:solidFill>
                <a:srgbClr val="FFFFFF"/>
              </a:solidFill>
              <a:latin typeface="TT Drugs"/>
              <a:ea typeface="TT Drugs"/>
              <a:cs typeface="TT Drugs"/>
              <a:sym typeface="TT Drugs"/>
            </a:endParaRP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TT Drugs"/>
                <a:ea typeface="TT Drugs"/>
                <a:cs typeface="TT Drugs"/>
                <a:sym typeface="TT Drugs"/>
              </a:rPr>
              <a:t>7 Lado </a:t>
            </a:r>
            <a:r>
              <a:rPr lang="en-US" sz="2100" dirty="0" err="1">
                <a:solidFill>
                  <a:srgbClr val="FFFFFF"/>
                </a:solidFill>
                <a:latin typeface="TT Drugs"/>
                <a:ea typeface="TT Drugs"/>
                <a:cs typeface="TT Drugs"/>
                <a:sym typeface="TT Drugs"/>
              </a:rPr>
              <a:t>Gudiashvili</a:t>
            </a:r>
            <a:r>
              <a:rPr lang="en-US" sz="2100" dirty="0">
                <a:solidFill>
                  <a:srgbClr val="FFFFFF"/>
                </a:solidFill>
                <a:latin typeface="TT Drugs"/>
                <a:ea typeface="TT Drugs"/>
                <a:cs typeface="TT Drugs"/>
                <a:sym typeface="TT Drugs"/>
              </a:rPr>
              <a:t> Street</a:t>
            </a: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D2DD5737-EEF9-4D46-BD76-03D1BA160B2C}"/>
              </a:ext>
            </a:extLst>
          </p:cNvPr>
          <p:cNvSpPr txBox="1"/>
          <p:nvPr/>
        </p:nvSpPr>
        <p:spPr>
          <a:xfrm>
            <a:off x="8534400" y="447028"/>
            <a:ext cx="6339328" cy="1087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93"/>
              </a:lnSpc>
            </a:pPr>
            <a:r>
              <a:rPr lang="en-US" sz="2800" dirty="0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Guest speaker :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ABD9276-4FD5-4613-8523-5361DD8C9C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44" y="231876"/>
            <a:ext cx="2410412" cy="170405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2275600-32C0-4C3F-A2B9-1665444406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44" y="2269008"/>
            <a:ext cx="2410412" cy="178517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4B513E2-EF11-7472-95C8-E0B51261C4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4569" y="286291"/>
            <a:ext cx="3395340" cy="159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59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78827">
            <a:off x="11616985" y="-869308"/>
            <a:ext cx="5515885" cy="4957401"/>
          </a:xfrm>
          <a:custGeom>
            <a:avLst/>
            <a:gdLst/>
            <a:ahLst/>
            <a:cxnLst/>
            <a:rect l="l" t="t" r="r" b="b"/>
            <a:pathLst>
              <a:path w="5515885" h="4957401">
                <a:moveTo>
                  <a:pt x="0" y="0"/>
                </a:moveTo>
                <a:lnTo>
                  <a:pt x="5515884" y="0"/>
                </a:lnTo>
                <a:lnTo>
                  <a:pt x="5515884" y="4957402"/>
                </a:lnTo>
                <a:lnTo>
                  <a:pt x="0" y="49574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RU"/>
          </a:p>
        </p:txBody>
      </p:sp>
      <p:sp>
        <p:nvSpPr>
          <p:cNvPr id="3" name="Freeform 3"/>
          <p:cNvSpPr/>
          <p:nvPr/>
        </p:nvSpPr>
        <p:spPr>
          <a:xfrm rot="5400000">
            <a:off x="12195199" y="4791795"/>
            <a:ext cx="7776569" cy="6794777"/>
          </a:xfrm>
          <a:custGeom>
            <a:avLst/>
            <a:gdLst/>
            <a:ahLst/>
            <a:cxnLst/>
            <a:rect l="l" t="t" r="r" b="b"/>
            <a:pathLst>
              <a:path w="7776569" h="6794777">
                <a:moveTo>
                  <a:pt x="0" y="0"/>
                </a:moveTo>
                <a:lnTo>
                  <a:pt x="7776569" y="0"/>
                </a:lnTo>
                <a:lnTo>
                  <a:pt x="7776569" y="6794777"/>
                </a:lnTo>
                <a:lnTo>
                  <a:pt x="0" y="6794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RU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896600" y="495041"/>
            <a:ext cx="7224326" cy="7010400"/>
            <a:chOff x="0" y="0"/>
            <a:chExt cx="4137660" cy="5941060"/>
          </a:xfrm>
        </p:grpSpPr>
        <p:sp>
          <p:nvSpPr>
            <p:cNvPr id="5" name="Freeform 5"/>
            <p:cNvSpPr/>
            <p:nvPr/>
          </p:nvSpPr>
          <p:spPr>
            <a:xfrm>
              <a:off x="-350520" y="-288290"/>
              <a:ext cx="4956810" cy="6334760"/>
            </a:xfrm>
            <a:custGeom>
              <a:avLst/>
              <a:gdLst/>
              <a:ahLst/>
              <a:cxnLst/>
              <a:rect l="l" t="t" r="r" b="b"/>
              <a:pathLst>
                <a:path w="4956810" h="6334760">
                  <a:moveTo>
                    <a:pt x="762000" y="824230"/>
                  </a:moveTo>
                  <a:cubicBezTo>
                    <a:pt x="1517650" y="146050"/>
                    <a:pt x="2913380" y="0"/>
                    <a:pt x="3416300" y="1047750"/>
                  </a:cubicBezTo>
                  <a:cubicBezTo>
                    <a:pt x="3614420" y="1484630"/>
                    <a:pt x="3507740" y="1979930"/>
                    <a:pt x="3566160" y="2440940"/>
                  </a:cubicBezTo>
                  <a:cubicBezTo>
                    <a:pt x="3647440" y="3079750"/>
                    <a:pt x="4140200" y="3562350"/>
                    <a:pt x="4362450" y="4147820"/>
                  </a:cubicBezTo>
                  <a:cubicBezTo>
                    <a:pt x="4956810" y="5591810"/>
                    <a:pt x="3315970" y="6334760"/>
                    <a:pt x="2122170" y="6216650"/>
                  </a:cubicBezTo>
                  <a:cubicBezTo>
                    <a:pt x="1496060" y="6215380"/>
                    <a:pt x="762000" y="6047740"/>
                    <a:pt x="467360" y="5431790"/>
                  </a:cubicBezTo>
                  <a:cubicBezTo>
                    <a:pt x="166370" y="4765040"/>
                    <a:pt x="539750" y="4028440"/>
                    <a:pt x="553720" y="3336290"/>
                  </a:cubicBezTo>
                  <a:cubicBezTo>
                    <a:pt x="571500" y="2500630"/>
                    <a:pt x="0" y="1489710"/>
                    <a:pt x="762000" y="824230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/>
            <a:p>
              <a:endParaRPr lang="fr-RU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38150" y="716681"/>
            <a:ext cx="10382250" cy="6788760"/>
            <a:chOff x="-407119" y="-81370"/>
            <a:chExt cx="11096124" cy="7518021"/>
          </a:xfrm>
        </p:grpSpPr>
        <p:sp>
          <p:nvSpPr>
            <p:cNvPr id="7" name="TextBox 7"/>
            <p:cNvSpPr txBox="1"/>
            <p:nvPr/>
          </p:nvSpPr>
          <p:spPr>
            <a:xfrm>
              <a:off x="-407119" y="642504"/>
              <a:ext cx="9983733" cy="3065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280"/>
                </a:lnSpc>
              </a:pPr>
              <a:r>
                <a:rPr lang="en-US" sz="4000" dirty="0">
                  <a:solidFill>
                    <a:srgbClr val="FFFFFF"/>
                  </a:solidFill>
                  <a:latin typeface="Forum"/>
                  <a:ea typeface="Forum"/>
                  <a:cs typeface="Forum"/>
                  <a:sym typeface="Forum"/>
                </a:rPr>
                <a:t>My name is Mehdi, and I am currently a trainee at INSP – French National Institute of Public Service</a:t>
              </a:r>
              <a:r>
                <a:rPr lang="en-US" sz="5600" dirty="0">
                  <a:solidFill>
                    <a:srgbClr val="FFFFFF"/>
                  </a:solidFill>
                  <a:latin typeface="Forum"/>
                  <a:ea typeface="Forum"/>
                  <a:cs typeface="Forum"/>
                  <a:sym typeface="Forum"/>
                </a:rPr>
                <a:t>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386759" y="4093855"/>
              <a:ext cx="11075764" cy="33427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250"/>
                </a:lnSpc>
              </a:pPr>
              <a:r>
                <a:rPr lang="en-US" sz="2500" b="1" dirty="0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Through its international programs, the INSP offers foreign academics interested in public administration a prestigious 13.5 month multidisciplinary training course – free of charge – at one of Europe’s most renowned institutions. The program culminates in the award of an International Diplomat in Public Administration.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386759" y="-81370"/>
              <a:ext cx="9983733" cy="571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800" b="1" dirty="0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GUEST SPEAKER:</a:t>
              </a:r>
            </a:p>
          </p:txBody>
        </p:sp>
      </p:grpSp>
      <p:sp>
        <p:nvSpPr>
          <p:cNvPr id="11" name="TextBox 8">
            <a:extLst>
              <a:ext uri="{FF2B5EF4-FFF2-40B4-BE49-F238E27FC236}">
                <a16:creationId xmlns:a16="http://schemas.microsoft.com/office/drawing/2014/main" id="{5FA0EFC9-5BCF-4FA7-8800-42E6F1567DB7}"/>
              </a:ext>
            </a:extLst>
          </p:cNvPr>
          <p:cNvSpPr txBox="1"/>
          <p:nvPr/>
        </p:nvSpPr>
        <p:spPr>
          <a:xfrm>
            <a:off x="1752600" y="7505441"/>
            <a:ext cx="9906000" cy="2507097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50"/>
              </a:lnSpc>
            </a:pPr>
            <a:r>
              <a:rPr lang="en-US" sz="2500" b="1" dirty="0">
                <a:solidFill>
                  <a:schemeClr val="bg1"/>
                </a:solidFill>
                <a:latin typeface="TT Drugs Bold"/>
                <a:ea typeface="TT Drugs Bold"/>
                <a:cs typeface="TT Drugs Bold"/>
                <a:sym typeface="TT Drugs Bold"/>
              </a:rPr>
              <a:t>Are you interested in public service careers ? In international cooperation ? In tackling today’s major challenges ?</a:t>
            </a:r>
          </a:p>
          <a:p>
            <a:pPr algn="just">
              <a:lnSpc>
                <a:spcPts val="3250"/>
              </a:lnSpc>
            </a:pPr>
            <a:endParaRPr lang="en-US" sz="2500" b="1" dirty="0">
              <a:solidFill>
                <a:schemeClr val="bg1"/>
              </a:solidFill>
              <a:latin typeface="TT Drugs Bold"/>
              <a:ea typeface="TT Drugs Bold"/>
              <a:cs typeface="TT Drugs Bold"/>
              <a:sym typeface="TT Drugs Bold"/>
            </a:endParaRPr>
          </a:p>
          <a:p>
            <a:pPr algn="just">
              <a:lnSpc>
                <a:spcPts val="3250"/>
              </a:lnSpc>
            </a:pPr>
            <a:r>
              <a:rPr lang="en-US" sz="2500" b="1" dirty="0">
                <a:solidFill>
                  <a:schemeClr val="bg1"/>
                </a:solidFill>
                <a:latin typeface="TT Drugs Bold"/>
                <a:ea typeface="TT Drugs Bold"/>
                <a:cs typeface="TT Drugs Bold"/>
                <a:sym typeface="TT Drugs Bold"/>
              </a:rPr>
              <a:t>Would you like to study in France and Europe ?</a:t>
            </a:r>
          </a:p>
          <a:p>
            <a:pPr algn="just">
              <a:lnSpc>
                <a:spcPts val="3250"/>
              </a:lnSpc>
            </a:pPr>
            <a:endParaRPr lang="en-US" sz="2500" b="1" dirty="0">
              <a:solidFill>
                <a:schemeClr val="bg1"/>
              </a:solidFill>
              <a:latin typeface="TT Drugs Bold"/>
              <a:ea typeface="TT Drugs Bold"/>
              <a:cs typeface="TT Drugs Bold"/>
              <a:sym typeface="TT Drugs Bold"/>
            </a:endParaRPr>
          </a:p>
          <a:p>
            <a:pPr algn="just">
              <a:lnSpc>
                <a:spcPts val="3250"/>
              </a:lnSpc>
            </a:pPr>
            <a:r>
              <a:rPr lang="en-US" sz="2500" b="1" dirty="0">
                <a:solidFill>
                  <a:schemeClr val="bg1"/>
                </a:solidFill>
                <a:latin typeface="TT Drugs Bold"/>
                <a:ea typeface="TT Drugs Bold"/>
                <a:cs typeface="TT Drugs Bold"/>
                <a:sym typeface="TT Drugs Bold"/>
              </a:rPr>
              <a:t>Let’s talk about it together on July 2, 2025, at 4:00 PM !</a:t>
            </a:r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F1B258D6-89A7-435D-ACC7-631A7247DB06}"/>
              </a:ext>
            </a:extLst>
          </p:cNvPr>
          <p:cNvSpPr/>
          <p:nvPr/>
        </p:nvSpPr>
        <p:spPr>
          <a:xfrm>
            <a:off x="457200" y="7716873"/>
            <a:ext cx="1066800" cy="4480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FABB78B7-DB3B-47F1-AF3F-6374949EB201}"/>
              </a:ext>
            </a:extLst>
          </p:cNvPr>
          <p:cNvSpPr/>
          <p:nvPr/>
        </p:nvSpPr>
        <p:spPr>
          <a:xfrm>
            <a:off x="450271" y="8680229"/>
            <a:ext cx="1066801" cy="4480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EE1F75AF-0C25-442E-A729-B3670F378673}"/>
              </a:ext>
            </a:extLst>
          </p:cNvPr>
          <p:cNvSpPr/>
          <p:nvPr/>
        </p:nvSpPr>
        <p:spPr>
          <a:xfrm>
            <a:off x="450270" y="9564473"/>
            <a:ext cx="1073729" cy="4480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660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687688">
            <a:off x="10276845" y="4556133"/>
            <a:ext cx="8922358" cy="9404330"/>
          </a:xfrm>
          <a:custGeom>
            <a:avLst/>
            <a:gdLst/>
            <a:ahLst/>
            <a:cxnLst/>
            <a:rect l="l" t="t" r="r" b="b"/>
            <a:pathLst>
              <a:path w="8922358" h="9404330">
                <a:moveTo>
                  <a:pt x="0" y="0"/>
                </a:moveTo>
                <a:lnTo>
                  <a:pt x="8922358" y="0"/>
                </a:lnTo>
                <a:lnTo>
                  <a:pt x="8922358" y="9404330"/>
                </a:lnTo>
                <a:lnTo>
                  <a:pt x="0" y="94043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RU"/>
          </a:p>
        </p:txBody>
      </p:sp>
      <p:sp>
        <p:nvSpPr>
          <p:cNvPr id="3" name="Freeform 3"/>
          <p:cNvSpPr/>
          <p:nvPr/>
        </p:nvSpPr>
        <p:spPr>
          <a:xfrm rot="-10013544">
            <a:off x="-1848812" y="-1659203"/>
            <a:ext cx="8825308" cy="8229600"/>
          </a:xfrm>
          <a:custGeom>
            <a:avLst/>
            <a:gdLst/>
            <a:ahLst/>
            <a:cxnLst/>
            <a:rect l="l" t="t" r="r" b="b"/>
            <a:pathLst>
              <a:path w="8825308" h="8229600">
                <a:moveTo>
                  <a:pt x="0" y="0"/>
                </a:moveTo>
                <a:lnTo>
                  <a:pt x="8825308" y="0"/>
                </a:lnTo>
                <a:lnTo>
                  <a:pt x="882530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RU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12CE6D52-CD57-4558-A2F4-7694B2BD1208}"/>
              </a:ext>
            </a:extLst>
          </p:cNvPr>
          <p:cNvSpPr/>
          <p:nvPr/>
        </p:nvSpPr>
        <p:spPr>
          <a:xfrm>
            <a:off x="1600200" y="3664814"/>
            <a:ext cx="2209800" cy="13716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C8E21E1E-0173-4E08-AD07-56C005AB0FCE}"/>
              </a:ext>
            </a:extLst>
          </p:cNvPr>
          <p:cNvSpPr/>
          <p:nvPr/>
        </p:nvSpPr>
        <p:spPr>
          <a:xfrm>
            <a:off x="1604682" y="5989433"/>
            <a:ext cx="2209800" cy="13716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C11E6891-3CB7-4A22-A451-6936D1712814}"/>
              </a:ext>
            </a:extLst>
          </p:cNvPr>
          <p:cNvSpPr/>
          <p:nvPr/>
        </p:nvSpPr>
        <p:spPr>
          <a:xfrm>
            <a:off x="1600200" y="8062107"/>
            <a:ext cx="2209800" cy="13716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61C113CD-FEC9-41FF-B06C-641F88BE54B9}"/>
              </a:ext>
            </a:extLst>
          </p:cNvPr>
          <p:cNvSpPr/>
          <p:nvPr/>
        </p:nvSpPr>
        <p:spPr>
          <a:xfrm>
            <a:off x="1600200" y="1472695"/>
            <a:ext cx="2209800" cy="13716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858C693F-C68A-402C-AE1B-21DD666D5554}"/>
              </a:ext>
            </a:extLst>
          </p:cNvPr>
          <p:cNvSpPr txBox="1"/>
          <p:nvPr/>
        </p:nvSpPr>
        <p:spPr>
          <a:xfrm>
            <a:off x="4038600" y="1533548"/>
            <a:ext cx="14706600" cy="1249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93"/>
              </a:lnSpc>
            </a:pPr>
            <a:r>
              <a:rPr lang="en-US" sz="7500" dirty="0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International programs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C078AF29-5E66-459C-870F-3C3AE6103B7F}"/>
              </a:ext>
            </a:extLst>
          </p:cNvPr>
          <p:cNvSpPr txBox="1"/>
          <p:nvPr/>
        </p:nvSpPr>
        <p:spPr>
          <a:xfrm>
            <a:off x="3805519" y="3664814"/>
            <a:ext cx="14706600" cy="1249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93"/>
              </a:lnSpc>
            </a:pPr>
            <a:r>
              <a:rPr lang="en-US" sz="7500" dirty="0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Public Policies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869C65C2-B083-4DFB-8A3D-CC04D896F847}"/>
              </a:ext>
            </a:extLst>
          </p:cNvPr>
          <p:cNvSpPr txBox="1"/>
          <p:nvPr/>
        </p:nvSpPr>
        <p:spPr>
          <a:xfrm>
            <a:off x="3832412" y="5978639"/>
            <a:ext cx="14706600" cy="1249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93"/>
              </a:lnSpc>
            </a:pPr>
            <a:r>
              <a:rPr lang="en-US" sz="7500" dirty="0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Public Administration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638D93B4-662C-457F-B568-E3798410412A}"/>
              </a:ext>
            </a:extLst>
          </p:cNvPr>
          <p:cNvSpPr txBox="1"/>
          <p:nvPr/>
        </p:nvSpPr>
        <p:spPr>
          <a:xfrm>
            <a:off x="3832412" y="7696657"/>
            <a:ext cx="14706600" cy="2536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93"/>
              </a:lnSpc>
            </a:pPr>
            <a:r>
              <a:rPr lang="en-US" sz="6500" dirty="0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Law and Administrative Studies in France and Europe</a:t>
            </a:r>
          </a:p>
        </p:txBody>
      </p:sp>
    </p:spTree>
    <p:extLst>
      <p:ext uri="{BB962C8B-B14F-4D97-AF65-F5344CB8AC3E}">
        <p14:creationId xmlns:p14="http://schemas.microsoft.com/office/powerpoint/2010/main" val="2859317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687688">
            <a:off x="10276845" y="4556133"/>
            <a:ext cx="8922358" cy="9404330"/>
          </a:xfrm>
          <a:custGeom>
            <a:avLst/>
            <a:gdLst/>
            <a:ahLst/>
            <a:cxnLst/>
            <a:rect l="l" t="t" r="r" b="b"/>
            <a:pathLst>
              <a:path w="8922358" h="9404330">
                <a:moveTo>
                  <a:pt x="0" y="0"/>
                </a:moveTo>
                <a:lnTo>
                  <a:pt x="8922358" y="0"/>
                </a:lnTo>
                <a:lnTo>
                  <a:pt x="8922358" y="9404330"/>
                </a:lnTo>
                <a:lnTo>
                  <a:pt x="0" y="94043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RU"/>
          </a:p>
        </p:txBody>
      </p:sp>
      <p:sp>
        <p:nvSpPr>
          <p:cNvPr id="3" name="Freeform 3"/>
          <p:cNvSpPr/>
          <p:nvPr/>
        </p:nvSpPr>
        <p:spPr>
          <a:xfrm rot="-10013544">
            <a:off x="-1276708" y="-2115601"/>
            <a:ext cx="8825308" cy="8229600"/>
          </a:xfrm>
          <a:custGeom>
            <a:avLst/>
            <a:gdLst/>
            <a:ahLst/>
            <a:cxnLst/>
            <a:rect l="l" t="t" r="r" b="b"/>
            <a:pathLst>
              <a:path w="8825308" h="8229600">
                <a:moveTo>
                  <a:pt x="0" y="0"/>
                </a:moveTo>
                <a:lnTo>
                  <a:pt x="8825308" y="0"/>
                </a:lnTo>
                <a:lnTo>
                  <a:pt x="882530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RU"/>
          </a:p>
        </p:txBody>
      </p:sp>
      <p:grpSp>
        <p:nvGrpSpPr>
          <p:cNvPr id="4" name="Group 4"/>
          <p:cNvGrpSpPr/>
          <p:nvPr/>
        </p:nvGrpSpPr>
        <p:grpSpPr>
          <a:xfrm>
            <a:off x="13794946" y="614594"/>
            <a:ext cx="3623631" cy="1435950"/>
            <a:chOff x="-277530" y="-5463077"/>
            <a:chExt cx="3917800" cy="1914600"/>
          </a:xfrm>
        </p:grpSpPr>
        <p:sp>
          <p:nvSpPr>
            <p:cNvPr id="5" name="TextBox 5"/>
            <p:cNvSpPr txBox="1"/>
            <p:nvPr/>
          </p:nvSpPr>
          <p:spPr>
            <a:xfrm>
              <a:off x="-277530" y="-5463077"/>
              <a:ext cx="3917800" cy="854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2100" b="1" dirty="0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Mehdi AMICHE-LECHANI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244639" y="-4653737"/>
              <a:ext cx="3884909" cy="1105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US" sz="1800" dirty="0">
                  <a:solidFill>
                    <a:srgbClr val="FFFFFF"/>
                  </a:solidFill>
                  <a:latin typeface="TT Drugs"/>
                  <a:ea typeface="TT Drugs"/>
                  <a:cs typeface="TT Drugs"/>
                  <a:sym typeface="TT Drugs"/>
                </a:rPr>
                <a:t>Cadre de la </a:t>
              </a:r>
              <a:r>
                <a:rPr lang="en-US" sz="1800" dirty="0" err="1">
                  <a:solidFill>
                    <a:srgbClr val="FFFFFF"/>
                  </a:solidFill>
                  <a:latin typeface="TT Drugs"/>
                  <a:ea typeface="TT Drugs"/>
                  <a:cs typeface="TT Drugs"/>
                  <a:sym typeface="TT Drugs"/>
                </a:rPr>
                <a:t>Fonction</a:t>
              </a:r>
              <a:r>
                <a:rPr lang="en-US" sz="1800" dirty="0">
                  <a:solidFill>
                    <a:srgbClr val="FFFFFF"/>
                  </a:solidFill>
                  <a:latin typeface="TT Drugs"/>
                  <a:ea typeface="TT Drugs"/>
                  <a:cs typeface="TT Drugs"/>
                  <a:sym typeface="TT Drugs"/>
                </a:rPr>
                <a:t> </a:t>
              </a:r>
              <a:r>
                <a:rPr lang="en-US" sz="1800" dirty="0" err="1">
                  <a:solidFill>
                    <a:srgbClr val="FFFFFF"/>
                  </a:solidFill>
                  <a:latin typeface="TT Drugs"/>
                  <a:ea typeface="TT Drugs"/>
                  <a:cs typeface="TT Drugs"/>
                  <a:sym typeface="TT Drugs"/>
                </a:rPr>
                <a:t>publique</a:t>
              </a:r>
              <a:r>
                <a:rPr lang="en-US" sz="1800" dirty="0">
                  <a:solidFill>
                    <a:srgbClr val="FFFFFF"/>
                  </a:solidFill>
                  <a:latin typeface="TT Drugs"/>
                  <a:ea typeface="TT Drugs"/>
                  <a:cs typeface="TT Drugs"/>
                  <a:sym typeface="TT Drugs"/>
                </a:rPr>
                <a:t>, </a:t>
              </a:r>
              <a:r>
                <a:rPr lang="en-US" sz="1800" dirty="0" err="1">
                  <a:solidFill>
                    <a:srgbClr val="FFFFFF"/>
                  </a:solidFill>
                  <a:latin typeface="TT Drugs"/>
                  <a:ea typeface="TT Drugs"/>
                  <a:cs typeface="TT Drugs"/>
                  <a:sym typeface="TT Drugs"/>
                </a:rPr>
                <a:t>élève</a:t>
              </a:r>
              <a:r>
                <a:rPr lang="en-US" sz="1800" dirty="0">
                  <a:solidFill>
                    <a:srgbClr val="FFFFFF"/>
                  </a:solidFill>
                  <a:latin typeface="TT Drugs"/>
                  <a:ea typeface="TT Drugs"/>
                  <a:cs typeface="TT Drugs"/>
                  <a:sym typeface="TT Drugs"/>
                </a:rPr>
                <a:t> de </a:t>
              </a:r>
              <a:r>
                <a:rPr lang="en-US" sz="1800" dirty="0" err="1">
                  <a:solidFill>
                    <a:srgbClr val="FFFFFF"/>
                  </a:solidFill>
                  <a:latin typeface="TT Drugs"/>
                  <a:ea typeface="TT Drugs"/>
                  <a:cs typeface="TT Drugs"/>
                  <a:sym typeface="TT Drugs"/>
                </a:rPr>
                <a:t>l’INSP</a:t>
              </a:r>
              <a:r>
                <a:rPr lang="en-US" sz="1800" dirty="0">
                  <a:solidFill>
                    <a:srgbClr val="FFFFFF"/>
                  </a:solidFill>
                  <a:latin typeface="TT Drugs"/>
                  <a:ea typeface="TT Drugs"/>
                  <a:cs typeface="TT Drugs"/>
                  <a:sym typeface="TT Drugs"/>
                </a:rPr>
                <a:t> (</a:t>
              </a:r>
              <a:r>
                <a:rPr lang="en-US" sz="1800" dirty="0" err="1">
                  <a:solidFill>
                    <a:srgbClr val="FFFFFF"/>
                  </a:solidFill>
                  <a:latin typeface="TT Drugs"/>
                  <a:ea typeface="TT Drugs"/>
                  <a:cs typeface="TT Drugs"/>
                  <a:sym typeface="TT Drugs"/>
                </a:rPr>
                <a:t>anciennement</a:t>
              </a:r>
              <a:r>
                <a:rPr lang="en-US" sz="1800" dirty="0">
                  <a:solidFill>
                    <a:srgbClr val="FFFFFF"/>
                  </a:solidFill>
                  <a:latin typeface="TT Drugs"/>
                  <a:ea typeface="TT Drugs"/>
                  <a:cs typeface="TT Drugs"/>
                  <a:sym typeface="TT Drugs"/>
                </a:rPr>
                <a:t> </a:t>
              </a:r>
              <a:r>
                <a:rPr lang="en-US" sz="1800" dirty="0" err="1">
                  <a:solidFill>
                    <a:srgbClr val="FFFFFF"/>
                  </a:solidFill>
                  <a:latin typeface="TT Drugs"/>
                  <a:ea typeface="TT Drugs"/>
                  <a:cs typeface="TT Drugs"/>
                  <a:sym typeface="TT Drugs"/>
                </a:rPr>
                <a:t>l’ENA</a:t>
              </a:r>
              <a:r>
                <a:rPr lang="en-US" sz="1800" dirty="0">
                  <a:solidFill>
                    <a:srgbClr val="FFFFFF"/>
                  </a:solidFill>
                  <a:latin typeface="TT Drugs"/>
                  <a:ea typeface="TT Drugs"/>
                  <a:cs typeface="TT Drugs"/>
                  <a:sym typeface="TT Drugs"/>
                </a:rPr>
                <a:t>)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200400" y="2844295"/>
            <a:ext cx="14782800" cy="66043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93"/>
              </a:lnSpc>
            </a:pPr>
            <a:r>
              <a:rPr lang="en-US" sz="9357" dirty="0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La </a:t>
            </a:r>
            <a:r>
              <a:rPr lang="en-US" sz="9357" dirty="0" err="1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fonction</a:t>
            </a:r>
            <a:r>
              <a:rPr lang="en-US" sz="9357" dirty="0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 </a:t>
            </a:r>
            <a:r>
              <a:rPr lang="en-US" sz="9357" dirty="0" err="1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publique</a:t>
            </a:r>
            <a:r>
              <a:rPr lang="en-US" sz="9357" dirty="0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 </a:t>
            </a:r>
            <a:r>
              <a:rPr lang="en-US" sz="9357" dirty="0" err="1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française</a:t>
            </a:r>
            <a:r>
              <a:rPr lang="en-US" sz="9357" dirty="0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 à </a:t>
            </a:r>
            <a:r>
              <a:rPr lang="en-US" sz="9357" dirty="0" err="1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l’heure</a:t>
            </a:r>
            <a:r>
              <a:rPr lang="en-US" sz="9357" dirty="0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 de </a:t>
            </a:r>
            <a:r>
              <a:rPr lang="en-US" sz="9357" dirty="0" err="1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l’international</a:t>
            </a:r>
            <a:r>
              <a:rPr lang="en-US" sz="9357" dirty="0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:</a:t>
            </a:r>
          </a:p>
          <a:p>
            <a:pPr algn="ctr">
              <a:lnSpc>
                <a:spcPts val="10293"/>
              </a:lnSpc>
            </a:pPr>
            <a:endParaRPr lang="en-US" sz="9357" dirty="0">
              <a:solidFill>
                <a:srgbClr val="FFFFFF"/>
              </a:solidFill>
              <a:latin typeface="Forum"/>
              <a:ea typeface="Forum"/>
              <a:cs typeface="Forum"/>
              <a:sym typeface="Forum"/>
            </a:endParaRPr>
          </a:p>
          <a:p>
            <a:pPr algn="ctr">
              <a:lnSpc>
                <a:spcPts val="10293"/>
              </a:lnSpc>
            </a:pPr>
            <a:r>
              <a:rPr lang="en-US" sz="9357" dirty="0" err="1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Enjeux</a:t>
            </a:r>
            <a:r>
              <a:rPr lang="en-US" sz="9357" dirty="0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, </a:t>
            </a:r>
            <a:r>
              <a:rPr lang="en-US" sz="9357" dirty="0" err="1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opportunités</a:t>
            </a:r>
            <a:r>
              <a:rPr lang="en-US" sz="9357" dirty="0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 et </a:t>
            </a:r>
            <a:r>
              <a:rPr lang="en-US" sz="9357" dirty="0" err="1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partenariats</a:t>
            </a:r>
            <a:endParaRPr lang="en-US" sz="9357" dirty="0">
              <a:solidFill>
                <a:srgbClr val="FFFFFF"/>
              </a:solidFill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24678" y="6486444"/>
            <a:ext cx="3276600" cy="7410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TT Drugs"/>
                <a:ea typeface="TT Drugs"/>
                <a:cs typeface="TT Drugs"/>
                <a:sym typeface="TT Drugs"/>
              </a:rPr>
              <a:t>Le 2 </a:t>
            </a:r>
            <a:r>
              <a:rPr lang="en-US" sz="2100" dirty="0" err="1">
                <a:solidFill>
                  <a:srgbClr val="FFFFFF"/>
                </a:solidFill>
                <a:latin typeface="TT Drugs"/>
                <a:ea typeface="TT Drugs"/>
                <a:cs typeface="TT Drugs"/>
                <a:sym typeface="TT Drugs"/>
              </a:rPr>
              <a:t>juillet</a:t>
            </a:r>
            <a:r>
              <a:rPr lang="en-US" sz="2100" dirty="0">
                <a:solidFill>
                  <a:srgbClr val="FFFFFF"/>
                </a:solidFill>
                <a:latin typeface="TT Drugs"/>
                <a:ea typeface="TT Drugs"/>
                <a:cs typeface="TT Drugs"/>
                <a:sym typeface="TT Drugs"/>
              </a:rPr>
              <a:t> 2025 </a:t>
            </a: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TT Drugs"/>
                <a:ea typeface="TT Drugs"/>
                <a:cs typeface="TT Drugs"/>
                <a:sym typeface="TT Drugs"/>
              </a:rPr>
              <a:t>à 16 h 00.</a:t>
            </a: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D3C4FFB8-2182-446B-A4AC-D3BA34FB1723}"/>
              </a:ext>
            </a:extLst>
          </p:cNvPr>
          <p:cNvSpPr txBox="1"/>
          <p:nvPr/>
        </p:nvSpPr>
        <p:spPr>
          <a:xfrm>
            <a:off x="931088" y="7801745"/>
            <a:ext cx="3863781" cy="1456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 err="1">
                <a:solidFill>
                  <a:srgbClr val="FFFFFF"/>
                </a:solidFill>
                <a:latin typeface="TT Drugs"/>
                <a:ea typeface="TT Drugs"/>
                <a:cs typeface="TT Drugs"/>
                <a:sym typeface="TT Drugs"/>
              </a:rPr>
              <a:t>Médiathèque</a:t>
            </a:r>
            <a:r>
              <a:rPr lang="en-US" sz="2100" dirty="0">
                <a:solidFill>
                  <a:srgbClr val="FFFFFF"/>
                </a:solidFill>
                <a:latin typeface="TT Drugs"/>
                <a:ea typeface="TT Drugs"/>
                <a:cs typeface="TT Drugs"/>
                <a:sym typeface="TT Drugs"/>
              </a:rPr>
              <a:t> de </a:t>
            </a:r>
            <a:r>
              <a:rPr lang="en-US" sz="2100" dirty="0" err="1">
                <a:solidFill>
                  <a:srgbClr val="FFFFFF"/>
                </a:solidFill>
                <a:latin typeface="TT Drugs"/>
                <a:ea typeface="TT Drugs"/>
                <a:cs typeface="TT Drugs"/>
                <a:sym typeface="TT Drugs"/>
              </a:rPr>
              <a:t>l’Institut</a:t>
            </a:r>
            <a:r>
              <a:rPr lang="en-US" sz="2100" dirty="0">
                <a:solidFill>
                  <a:srgbClr val="FFFFFF"/>
                </a:solidFill>
                <a:latin typeface="TT Drugs"/>
                <a:ea typeface="TT Drugs"/>
                <a:cs typeface="TT Drugs"/>
                <a:sym typeface="TT Drugs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T Drugs"/>
                <a:ea typeface="TT Drugs"/>
                <a:cs typeface="TT Drugs"/>
                <a:sym typeface="TT Drugs"/>
              </a:rPr>
              <a:t>français</a:t>
            </a:r>
            <a:endParaRPr lang="en-US" sz="2100" dirty="0">
              <a:solidFill>
                <a:srgbClr val="FFFFFF"/>
              </a:solidFill>
              <a:latin typeface="TT Drugs"/>
              <a:ea typeface="TT Drugs"/>
              <a:cs typeface="TT Drugs"/>
              <a:sym typeface="TT Drugs"/>
            </a:endParaRPr>
          </a:p>
          <a:p>
            <a:pPr algn="ctr">
              <a:lnSpc>
                <a:spcPts val="2940"/>
              </a:lnSpc>
            </a:pPr>
            <a:endParaRPr lang="en-US" sz="2100" dirty="0">
              <a:solidFill>
                <a:srgbClr val="FFFFFF"/>
              </a:solidFill>
              <a:latin typeface="TT Drugs"/>
              <a:ea typeface="TT Drugs"/>
              <a:cs typeface="TT Drugs"/>
              <a:sym typeface="TT Drugs"/>
            </a:endParaRPr>
          </a:p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TT Drugs"/>
                <a:ea typeface="TT Drugs"/>
                <a:cs typeface="TT Drugs"/>
                <a:sym typeface="TT Drugs"/>
              </a:rPr>
              <a:t>7 Lado </a:t>
            </a:r>
            <a:r>
              <a:rPr lang="en-US" sz="2100" dirty="0" err="1">
                <a:solidFill>
                  <a:srgbClr val="FFFFFF"/>
                </a:solidFill>
                <a:latin typeface="TT Drugs"/>
                <a:ea typeface="TT Drugs"/>
                <a:cs typeface="TT Drugs"/>
                <a:sym typeface="TT Drugs"/>
              </a:rPr>
              <a:t>Gudiashvili</a:t>
            </a:r>
            <a:r>
              <a:rPr lang="en-US" sz="2100" dirty="0">
                <a:solidFill>
                  <a:srgbClr val="FFFFFF"/>
                </a:solidFill>
                <a:latin typeface="TT Drugs"/>
                <a:ea typeface="TT Drugs"/>
                <a:cs typeface="TT Drugs"/>
                <a:sym typeface="TT Drugs"/>
              </a:rPr>
              <a:t> Street</a:t>
            </a: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D2DD5737-EEF9-4D46-BD76-03D1BA160B2C}"/>
              </a:ext>
            </a:extLst>
          </p:cNvPr>
          <p:cNvSpPr txBox="1"/>
          <p:nvPr/>
        </p:nvSpPr>
        <p:spPr>
          <a:xfrm>
            <a:off x="8534400" y="447028"/>
            <a:ext cx="6339328" cy="1087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93"/>
              </a:lnSpc>
            </a:pPr>
            <a:r>
              <a:rPr lang="en-US" sz="2800" dirty="0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Avec </a:t>
            </a:r>
            <a:r>
              <a:rPr lang="en-US" sz="2800" dirty="0" err="1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l’intervention</a:t>
            </a:r>
            <a:r>
              <a:rPr lang="en-US" sz="2800" dirty="0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 de :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5A0122B-954B-4773-AB21-1C24BD3F3A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19" y="176675"/>
            <a:ext cx="2410412" cy="170405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3F37A4D-A1A4-4039-9BF9-468ECD4DE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219379"/>
            <a:ext cx="2414225" cy="178628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B2B9C06-D392-89B0-862C-847010C72A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8796" y="223122"/>
            <a:ext cx="3276600" cy="15394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78827">
            <a:off x="11616985" y="-869308"/>
            <a:ext cx="5515885" cy="4957401"/>
          </a:xfrm>
          <a:custGeom>
            <a:avLst/>
            <a:gdLst/>
            <a:ahLst/>
            <a:cxnLst/>
            <a:rect l="l" t="t" r="r" b="b"/>
            <a:pathLst>
              <a:path w="5515885" h="4957401">
                <a:moveTo>
                  <a:pt x="0" y="0"/>
                </a:moveTo>
                <a:lnTo>
                  <a:pt x="5515884" y="0"/>
                </a:lnTo>
                <a:lnTo>
                  <a:pt x="5515884" y="4957402"/>
                </a:lnTo>
                <a:lnTo>
                  <a:pt x="0" y="49574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RU"/>
          </a:p>
        </p:txBody>
      </p:sp>
      <p:sp>
        <p:nvSpPr>
          <p:cNvPr id="3" name="Freeform 3"/>
          <p:cNvSpPr/>
          <p:nvPr/>
        </p:nvSpPr>
        <p:spPr>
          <a:xfrm rot="5400000">
            <a:off x="12195199" y="4791795"/>
            <a:ext cx="7776569" cy="6794777"/>
          </a:xfrm>
          <a:custGeom>
            <a:avLst/>
            <a:gdLst/>
            <a:ahLst/>
            <a:cxnLst/>
            <a:rect l="l" t="t" r="r" b="b"/>
            <a:pathLst>
              <a:path w="7776569" h="6794777">
                <a:moveTo>
                  <a:pt x="0" y="0"/>
                </a:moveTo>
                <a:lnTo>
                  <a:pt x="7776569" y="0"/>
                </a:lnTo>
                <a:lnTo>
                  <a:pt x="7776569" y="6794777"/>
                </a:lnTo>
                <a:lnTo>
                  <a:pt x="0" y="6794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RU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896600" y="495041"/>
            <a:ext cx="7224326" cy="7010400"/>
            <a:chOff x="0" y="0"/>
            <a:chExt cx="4137660" cy="5941060"/>
          </a:xfrm>
        </p:grpSpPr>
        <p:sp>
          <p:nvSpPr>
            <p:cNvPr id="5" name="Freeform 5"/>
            <p:cNvSpPr/>
            <p:nvPr/>
          </p:nvSpPr>
          <p:spPr>
            <a:xfrm>
              <a:off x="-350520" y="-288290"/>
              <a:ext cx="4956810" cy="6334760"/>
            </a:xfrm>
            <a:custGeom>
              <a:avLst/>
              <a:gdLst/>
              <a:ahLst/>
              <a:cxnLst/>
              <a:rect l="l" t="t" r="r" b="b"/>
              <a:pathLst>
                <a:path w="4956810" h="6334760">
                  <a:moveTo>
                    <a:pt x="762000" y="824230"/>
                  </a:moveTo>
                  <a:cubicBezTo>
                    <a:pt x="1517650" y="146050"/>
                    <a:pt x="2913380" y="0"/>
                    <a:pt x="3416300" y="1047750"/>
                  </a:cubicBezTo>
                  <a:cubicBezTo>
                    <a:pt x="3614420" y="1484630"/>
                    <a:pt x="3507740" y="1979930"/>
                    <a:pt x="3566160" y="2440940"/>
                  </a:cubicBezTo>
                  <a:cubicBezTo>
                    <a:pt x="3647440" y="3079750"/>
                    <a:pt x="4140200" y="3562350"/>
                    <a:pt x="4362450" y="4147820"/>
                  </a:cubicBezTo>
                  <a:cubicBezTo>
                    <a:pt x="4956810" y="5591810"/>
                    <a:pt x="3315970" y="6334760"/>
                    <a:pt x="2122170" y="6216650"/>
                  </a:cubicBezTo>
                  <a:cubicBezTo>
                    <a:pt x="1496060" y="6215380"/>
                    <a:pt x="762000" y="6047740"/>
                    <a:pt x="467360" y="5431790"/>
                  </a:cubicBezTo>
                  <a:cubicBezTo>
                    <a:pt x="166370" y="4765040"/>
                    <a:pt x="539750" y="4028440"/>
                    <a:pt x="553720" y="3336290"/>
                  </a:cubicBezTo>
                  <a:cubicBezTo>
                    <a:pt x="571500" y="2500630"/>
                    <a:pt x="0" y="1489710"/>
                    <a:pt x="762000" y="824230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/>
            <a:p>
              <a:endParaRPr lang="fr-RU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57200" y="716681"/>
            <a:ext cx="9620250" cy="6244784"/>
            <a:chOff x="-386759" y="-81370"/>
            <a:chExt cx="11097740" cy="8326378"/>
          </a:xfrm>
        </p:grpSpPr>
        <p:sp>
          <p:nvSpPr>
            <p:cNvPr id="7" name="TextBox 7"/>
            <p:cNvSpPr txBox="1"/>
            <p:nvPr/>
          </p:nvSpPr>
          <p:spPr>
            <a:xfrm>
              <a:off x="-194982" y="608086"/>
              <a:ext cx="10468438" cy="23687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7280"/>
                </a:lnSpc>
              </a:pPr>
              <a:r>
                <a:rPr lang="en-US" sz="4000" dirty="0">
                  <a:solidFill>
                    <a:srgbClr val="FFFFFF"/>
                  </a:solidFill>
                  <a:latin typeface="Forum"/>
                  <a:ea typeface="Forum"/>
                  <a:cs typeface="Forum"/>
                  <a:sym typeface="Forum"/>
                </a:rPr>
                <a:t>JE SUIS Mehdi, </a:t>
              </a:r>
              <a:r>
                <a:rPr lang="en-US" sz="4000" dirty="0" err="1">
                  <a:solidFill>
                    <a:srgbClr val="FFFFFF"/>
                  </a:solidFill>
                  <a:latin typeface="Forum"/>
                  <a:ea typeface="Forum"/>
                  <a:cs typeface="Forum"/>
                  <a:sym typeface="Forum"/>
                </a:rPr>
                <a:t>actuellement</a:t>
              </a:r>
              <a:r>
                <a:rPr lang="en-US" sz="4000" dirty="0">
                  <a:solidFill>
                    <a:srgbClr val="FFFFFF"/>
                  </a:solidFill>
                  <a:latin typeface="Forum"/>
                  <a:ea typeface="Forum"/>
                  <a:cs typeface="Forum"/>
                  <a:sym typeface="Forum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Forum"/>
                  <a:ea typeface="Forum"/>
                  <a:cs typeface="Forum"/>
                  <a:sym typeface="Forum"/>
                </a:rPr>
                <a:t>élève</a:t>
              </a:r>
              <a:r>
                <a:rPr lang="en-US" sz="4000" dirty="0">
                  <a:solidFill>
                    <a:srgbClr val="FFFFFF"/>
                  </a:solidFill>
                  <a:latin typeface="Forum"/>
                  <a:ea typeface="Forum"/>
                  <a:cs typeface="Forum"/>
                  <a:sym typeface="Forum"/>
                </a:rPr>
                <a:t> à </a:t>
              </a:r>
              <a:r>
                <a:rPr lang="en-US" sz="4000" dirty="0" err="1">
                  <a:solidFill>
                    <a:srgbClr val="FFFFFF"/>
                  </a:solidFill>
                  <a:latin typeface="Forum"/>
                  <a:ea typeface="Forum"/>
                  <a:cs typeface="Forum"/>
                  <a:sym typeface="Forum"/>
                </a:rPr>
                <a:t>l’INSP</a:t>
              </a:r>
              <a:r>
                <a:rPr lang="en-US" sz="4000" dirty="0">
                  <a:solidFill>
                    <a:srgbClr val="FFFFFF"/>
                  </a:solidFill>
                  <a:latin typeface="Forum"/>
                  <a:ea typeface="Forum"/>
                  <a:cs typeface="Forum"/>
                  <a:sym typeface="Forum"/>
                </a:rPr>
                <a:t> (</a:t>
              </a:r>
              <a:r>
                <a:rPr lang="en-US" sz="4000" dirty="0" err="1">
                  <a:solidFill>
                    <a:srgbClr val="FFFFFF"/>
                  </a:solidFill>
                  <a:latin typeface="Forum"/>
                  <a:ea typeface="Forum"/>
                  <a:cs typeface="Forum"/>
                  <a:sym typeface="Forum"/>
                </a:rPr>
                <a:t>Institut</a:t>
              </a:r>
              <a:r>
                <a:rPr lang="en-US" sz="4000" dirty="0">
                  <a:solidFill>
                    <a:srgbClr val="FFFFFF"/>
                  </a:solidFill>
                  <a:latin typeface="Forum"/>
                  <a:ea typeface="Forum"/>
                  <a:cs typeface="Forum"/>
                  <a:sym typeface="Forum"/>
                </a:rPr>
                <a:t> national du Service public, ex-ENA).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364783" y="3773699"/>
              <a:ext cx="11075764" cy="44713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250"/>
                </a:lnSpc>
              </a:pPr>
              <a:r>
                <a:rPr lang="en-US" sz="2500" b="1" dirty="0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Mon </a:t>
              </a:r>
              <a:r>
                <a:rPr lang="en-US" sz="2500" b="1" dirty="0" err="1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institut</a:t>
              </a:r>
              <a:r>
                <a:rPr lang="en-US" sz="2500" b="1" dirty="0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, avec </a:t>
              </a:r>
              <a:r>
                <a:rPr lang="en-US" sz="2500" b="1" dirty="0" err="1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ses</a:t>
              </a:r>
              <a:r>
                <a:rPr lang="en-US" sz="2500" b="1" dirty="0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 CYCLES INTERNATIONAUX, propose aux </a:t>
              </a:r>
              <a:r>
                <a:rPr lang="en-US" sz="2500" b="1" dirty="0" err="1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universitaires</a:t>
              </a:r>
              <a:r>
                <a:rPr lang="en-US" sz="2500" b="1" dirty="0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 étrangers </a:t>
              </a:r>
              <a:r>
                <a:rPr lang="en-US" sz="2500" b="1" dirty="0" err="1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intéressés</a:t>
              </a:r>
              <a:r>
                <a:rPr lang="en-US" sz="2500" b="1" dirty="0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 par </a:t>
              </a:r>
              <a:r>
                <a:rPr lang="en-US" sz="2500" b="1" dirty="0" err="1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l’administration</a:t>
              </a:r>
              <a:r>
                <a:rPr lang="en-US" sz="2500" b="1" dirty="0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 </a:t>
              </a:r>
              <a:r>
                <a:rPr lang="en-US" sz="2500" b="1" dirty="0" err="1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publique</a:t>
              </a:r>
              <a:r>
                <a:rPr lang="en-US" sz="2500" b="1" dirty="0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 </a:t>
              </a:r>
              <a:r>
                <a:rPr lang="en-US" sz="2500" b="1" dirty="0" err="1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une</a:t>
              </a:r>
              <a:r>
                <a:rPr lang="en-US" sz="2500" b="1" dirty="0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 formation </a:t>
              </a:r>
              <a:r>
                <a:rPr lang="en-US" sz="2500" b="1" dirty="0" err="1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pluridisciplinaire</a:t>
              </a:r>
              <a:r>
                <a:rPr lang="en-US" sz="2500" b="1" dirty="0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 de 13,5 </a:t>
              </a:r>
              <a:r>
                <a:rPr lang="en-US" sz="2500" b="1" dirty="0" err="1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mois</a:t>
              </a:r>
              <a:r>
                <a:rPr lang="en-US" sz="2500" b="1" dirty="0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 </a:t>
              </a:r>
              <a:r>
                <a:rPr lang="en-US" sz="2500" b="1" dirty="0" err="1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gratuite</a:t>
              </a:r>
              <a:r>
                <a:rPr lang="en-US" sz="2500" b="1" dirty="0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 dans </a:t>
              </a:r>
              <a:r>
                <a:rPr lang="en-US" sz="2500" b="1" dirty="0" err="1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l’un</a:t>
              </a:r>
              <a:r>
                <a:rPr lang="en-US" sz="2500" b="1" dirty="0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 des </a:t>
              </a:r>
              <a:r>
                <a:rPr lang="en-US" sz="2500" b="1" dirty="0" err="1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établissements</a:t>
              </a:r>
              <a:r>
                <a:rPr lang="en-US" sz="2500" b="1" dirty="0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 les plus </a:t>
              </a:r>
              <a:r>
                <a:rPr lang="en-US" sz="2500" b="1" dirty="0" err="1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prestigieux</a:t>
              </a:r>
              <a:r>
                <a:rPr lang="en-US" sz="2500" b="1" dirty="0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 </a:t>
              </a:r>
              <a:r>
                <a:rPr lang="en-US" sz="2500" b="1" dirty="0" err="1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d’Europe</a:t>
              </a:r>
              <a:r>
                <a:rPr lang="en-US" sz="2500" b="1" dirty="0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. </a:t>
              </a:r>
            </a:p>
            <a:p>
              <a:pPr algn="just">
                <a:lnSpc>
                  <a:spcPts val="3250"/>
                </a:lnSpc>
              </a:pPr>
              <a:endParaRPr lang="en-US" sz="2500" b="1" dirty="0">
                <a:solidFill>
                  <a:srgbClr val="FFFFFF"/>
                </a:solidFill>
                <a:latin typeface="TT Drugs Bold"/>
                <a:ea typeface="TT Drugs Bold"/>
                <a:cs typeface="TT Drugs Bold"/>
                <a:sym typeface="TT Drugs Bold"/>
              </a:endParaRPr>
            </a:p>
            <a:p>
              <a:pPr algn="just">
                <a:lnSpc>
                  <a:spcPts val="3250"/>
                </a:lnSpc>
              </a:pPr>
              <a:r>
                <a:rPr lang="en-US" sz="2500" b="1" dirty="0" err="1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Cette</a:t>
              </a:r>
              <a:r>
                <a:rPr lang="en-US" sz="2500" b="1" dirty="0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 formation se </a:t>
              </a:r>
              <a:r>
                <a:rPr lang="en-US" sz="2500" b="1" dirty="0" err="1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finalise</a:t>
              </a:r>
              <a:r>
                <a:rPr lang="en-US" sz="2500" b="1" dirty="0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 par la </a:t>
              </a:r>
              <a:r>
                <a:rPr lang="en-US" sz="2500" b="1" dirty="0" err="1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délivrance</a:t>
              </a:r>
              <a:r>
                <a:rPr lang="en-US" sz="2500" b="1" dirty="0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 d’un </a:t>
              </a:r>
              <a:r>
                <a:rPr lang="en-US" sz="2500" b="1" dirty="0" err="1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diplôme</a:t>
              </a:r>
              <a:r>
                <a:rPr lang="en-US" sz="2500" b="1" dirty="0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 international </a:t>
              </a:r>
              <a:r>
                <a:rPr lang="en-US" sz="2500" b="1" dirty="0" err="1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d’administration</a:t>
              </a:r>
              <a:r>
                <a:rPr lang="en-US" sz="2500" b="1" dirty="0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 </a:t>
              </a:r>
              <a:r>
                <a:rPr lang="en-US" sz="2500" b="1" dirty="0" err="1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publique</a:t>
              </a:r>
              <a:r>
                <a:rPr lang="en-US" sz="2500" b="1" dirty="0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386759" y="-81370"/>
              <a:ext cx="9983733" cy="597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800" b="1" dirty="0">
                  <a:solidFill>
                    <a:srgbClr val="FFFFFF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À MON SUJET</a:t>
              </a:r>
            </a:p>
          </p:txBody>
        </p:sp>
      </p:grpSp>
      <p:sp>
        <p:nvSpPr>
          <p:cNvPr id="11" name="TextBox 8">
            <a:extLst>
              <a:ext uri="{FF2B5EF4-FFF2-40B4-BE49-F238E27FC236}">
                <a16:creationId xmlns:a16="http://schemas.microsoft.com/office/drawing/2014/main" id="{5FA0EFC9-5BCF-4FA7-8800-42E6F1567DB7}"/>
              </a:ext>
            </a:extLst>
          </p:cNvPr>
          <p:cNvSpPr txBox="1"/>
          <p:nvPr/>
        </p:nvSpPr>
        <p:spPr>
          <a:xfrm>
            <a:off x="1752600" y="7505441"/>
            <a:ext cx="9906000" cy="2507097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50"/>
              </a:lnSpc>
            </a:pPr>
            <a:r>
              <a:rPr lang="en-US" sz="2500" b="1" dirty="0">
                <a:solidFill>
                  <a:schemeClr val="bg1"/>
                </a:solidFill>
                <a:latin typeface="TT Drugs Bold"/>
                <a:ea typeface="TT Drugs Bold"/>
                <a:cs typeface="TT Drugs Bold"/>
                <a:sym typeface="TT Drugs Bold"/>
              </a:rPr>
              <a:t>Tu es </a:t>
            </a:r>
            <a:r>
              <a:rPr lang="en-US" sz="2500" b="1" dirty="0" err="1">
                <a:solidFill>
                  <a:schemeClr val="bg1"/>
                </a:solidFill>
                <a:latin typeface="TT Drugs Bold"/>
                <a:ea typeface="TT Drugs Bold"/>
                <a:cs typeface="TT Drugs Bold"/>
                <a:sym typeface="TT Drugs Bold"/>
              </a:rPr>
              <a:t>intéressé</a:t>
            </a:r>
            <a:r>
              <a:rPr lang="en-US" sz="2500" b="1" dirty="0">
                <a:solidFill>
                  <a:schemeClr val="bg1"/>
                </a:solidFill>
                <a:latin typeface="TT Drugs Bold"/>
                <a:ea typeface="TT Drugs Bold"/>
                <a:cs typeface="TT Drugs Bold"/>
                <a:sym typeface="TT Drugs Bold"/>
              </a:rPr>
              <a:t> par les </a:t>
            </a:r>
            <a:r>
              <a:rPr lang="en-US" sz="2500" b="1" dirty="0" err="1">
                <a:solidFill>
                  <a:schemeClr val="bg1"/>
                </a:solidFill>
                <a:latin typeface="TT Drugs Bold"/>
                <a:ea typeface="TT Drugs Bold"/>
                <a:cs typeface="TT Drugs Bold"/>
                <a:sym typeface="TT Drugs Bold"/>
              </a:rPr>
              <a:t>carrières</a:t>
            </a:r>
            <a:r>
              <a:rPr lang="en-US" sz="2500" b="1" dirty="0">
                <a:solidFill>
                  <a:schemeClr val="bg1"/>
                </a:solidFill>
                <a:latin typeface="TT Drugs Bold"/>
                <a:ea typeface="TT Drugs Bold"/>
                <a:cs typeface="TT Drugs Bold"/>
                <a:sym typeface="TT Drugs Bold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T Drugs Bold"/>
                <a:ea typeface="TT Drugs Bold"/>
                <a:cs typeface="TT Drugs Bold"/>
                <a:sym typeface="TT Drugs Bold"/>
              </a:rPr>
              <a:t>publiques</a:t>
            </a:r>
            <a:r>
              <a:rPr lang="en-US" sz="2500" b="1" dirty="0">
                <a:solidFill>
                  <a:schemeClr val="bg1"/>
                </a:solidFill>
                <a:latin typeface="TT Drugs Bold"/>
                <a:ea typeface="TT Drugs Bold"/>
                <a:cs typeface="TT Drugs Bold"/>
                <a:sym typeface="TT Drugs Bold"/>
              </a:rPr>
              <a:t> ? Par la </a:t>
            </a:r>
            <a:r>
              <a:rPr lang="en-US" sz="2500" b="1" dirty="0" err="1">
                <a:solidFill>
                  <a:schemeClr val="bg1"/>
                </a:solidFill>
                <a:latin typeface="TT Drugs Bold"/>
                <a:ea typeface="TT Drugs Bold"/>
                <a:cs typeface="TT Drugs Bold"/>
                <a:sym typeface="TT Drugs Bold"/>
              </a:rPr>
              <a:t>coopération</a:t>
            </a:r>
            <a:r>
              <a:rPr lang="en-US" sz="2500" b="1" dirty="0">
                <a:solidFill>
                  <a:schemeClr val="bg1"/>
                </a:solidFill>
                <a:latin typeface="TT Drugs Bold"/>
                <a:ea typeface="TT Drugs Bold"/>
                <a:cs typeface="TT Drugs Bold"/>
                <a:sym typeface="TT Drugs Bold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T Drugs Bold"/>
                <a:ea typeface="TT Drugs Bold"/>
                <a:cs typeface="TT Drugs Bold"/>
                <a:sym typeface="TT Drugs Bold"/>
              </a:rPr>
              <a:t>internationale</a:t>
            </a:r>
            <a:r>
              <a:rPr lang="en-US" sz="2500" b="1" dirty="0">
                <a:solidFill>
                  <a:schemeClr val="bg1"/>
                </a:solidFill>
                <a:latin typeface="TT Drugs Bold"/>
                <a:ea typeface="TT Drugs Bold"/>
                <a:cs typeface="TT Drugs Bold"/>
                <a:sym typeface="TT Drugs Bold"/>
              </a:rPr>
              <a:t> ? Par les </a:t>
            </a:r>
            <a:r>
              <a:rPr lang="en-US" sz="2500" b="1" dirty="0" err="1">
                <a:solidFill>
                  <a:schemeClr val="bg1"/>
                </a:solidFill>
                <a:latin typeface="TT Drugs Bold"/>
                <a:ea typeface="TT Drugs Bold"/>
                <a:cs typeface="TT Drugs Bold"/>
                <a:sym typeface="TT Drugs Bold"/>
              </a:rPr>
              <a:t>défis</a:t>
            </a:r>
            <a:r>
              <a:rPr lang="en-US" sz="2500" b="1" dirty="0">
                <a:solidFill>
                  <a:schemeClr val="bg1"/>
                </a:solidFill>
                <a:latin typeface="TT Drugs Bold"/>
                <a:ea typeface="TT Drugs Bold"/>
                <a:cs typeface="TT Drugs Bold"/>
                <a:sym typeface="TT Drugs Bold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T Drugs Bold"/>
                <a:ea typeface="TT Drugs Bold"/>
                <a:cs typeface="TT Drugs Bold"/>
                <a:sym typeface="TT Drugs Bold"/>
              </a:rPr>
              <a:t>contemporains</a:t>
            </a:r>
            <a:r>
              <a:rPr lang="en-US" sz="2500" b="1" dirty="0">
                <a:solidFill>
                  <a:schemeClr val="bg1"/>
                </a:solidFill>
                <a:latin typeface="TT Drugs Bold"/>
                <a:ea typeface="TT Drugs Bold"/>
                <a:cs typeface="TT Drugs Bold"/>
                <a:sym typeface="TT Drugs Bold"/>
              </a:rPr>
              <a:t> ?</a:t>
            </a:r>
          </a:p>
          <a:p>
            <a:pPr algn="just">
              <a:lnSpc>
                <a:spcPts val="3250"/>
              </a:lnSpc>
            </a:pPr>
            <a:endParaRPr lang="en-US" sz="2500" b="1" dirty="0">
              <a:solidFill>
                <a:schemeClr val="bg1"/>
              </a:solidFill>
              <a:latin typeface="TT Drugs Bold"/>
              <a:ea typeface="TT Drugs Bold"/>
              <a:cs typeface="TT Drugs Bold"/>
              <a:sym typeface="TT Drugs Bold"/>
            </a:endParaRPr>
          </a:p>
          <a:p>
            <a:pPr algn="just">
              <a:lnSpc>
                <a:spcPts val="3250"/>
              </a:lnSpc>
            </a:pPr>
            <a:r>
              <a:rPr lang="en-US" sz="2500" b="1" dirty="0">
                <a:solidFill>
                  <a:schemeClr val="bg1"/>
                </a:solidFill>
                <a:latin typeface="TT Drugs Bold"/>
                <a:ea typeface="TT Drugs Bold"/>
                <a:cs typeface="TT Drugs Bold"/>
                <a:sym typeface="TT Drugs Bold"/>
              </a:rPr>
              <a:t>Tu </a:t>
            </a:r>
            <a:r>
              <a:rPr lang="en-US" sz="2500" b="1" dirty="0" err="1">
                <a:solidFill>
                  <a:schemeClr val="bg1"/>
                </a:solidFill>
                <a:latin typeface="TT Drugs Bold"/>
                <a:ea typeface="TT Drugs Bold"/>
                <a:cs typeface="TT Drugs Bold"/>
                <a:sym typeface="TT Drugs Bold"/>
              </a:rPr>
              <a:t>souhaites</a:t>
            </a:r>
            <a:r>
              <a:rPr lang="en-US" sz="2500" b="1" dirty="0">
                <a:solidFill>
                  <a:schemeClr val="bg1"/>
                </a:solidFill>
                <a:latin typeface="TT Drugs Bold"/>
                <a:ea typeface="TT Drugs Bold"/>
                <a:cs typeface="TT Drugs Bold"/>
                <a:sym typeface="TT Drugs Bold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T Drugs Bold"/>
                <a:ea typeface="TT Drugs Bold"/>
                <a:cs typeface="TT Drugs Bold"/>
                <a:sym typeface="TT Drugs Bold"/>
              </a:rPr>
              <a:t>étudier</a:t>
            </a:r>
            <a:r>
              <a:rPr lang="en-US" sz="2500" b="1" dirty="0">
                <a:solidFill>
                  <a:schemeClr val="bg1"/>
                </a:solidFill>
                <a:latin typeface="TT Drugs Bold"/>
                <a:ea typeface="TT Drugs Bold"/>
                <a:cs typeface="TT Drugs Bold"/>
                <a:sym typeface="TT Drugs Bold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T Drugs Bold"/>
                <a:ea typeface="TT Drugs Bold"/>
                <a:cs typeface="TT Drugs Bold"/>
                <a:sym typeface="TT Drugs Bold"/>
              </a:rPr>
              <a:t>en</a:t>
            </a:r>
            <a:r>
              <a:rPr lang="en-US" sz="2500" b="1" dirty="0">
                <a:solidFill>
                  <a:schemeClr val="bg1"/>
                </a:solidFill>
                <a:latin typeface="TT Drugs Bold"/>
                <a:ea typeface="TT Drugs Bold"/>
                <a:cs typeface="TT Drugs Bold"/>
                <a:sym typeface="TT Drugs Bold"/>
              </a:rPr>
              <a:t> France et </a:t>
            </a:r>
            <a:r>
              <a:rPr lang="en-US" sz="2500" b="1" dirty="0" err="1">
                <a:solidFill>
                  <a:schemeClr val="bg1"/>
                </a:solidFill>
                <a:latin typeface="TT Drugs Bold"/>
                <a:ea typeface="TT Drugs Bold"/>
                <a:cs typeface="TT Drugs Bold"/>
                <a:sym typeface="TT Drugs Bold"/>
              </a:rPr>
              <a:t>en</a:t>
            </a:r>
            <a:r>
              <a:rPr lang="en-US" sz="2500" b="1" dirty="0">
                <a:solidFill>
                  <a:schemeClr val="bg1"/>
                </a:solidFill>
                <a:latin typeface="TT Drugs Bold"/>
                <a:ea typeface="TT Drugs Bold"/>
                <a:cs typeface="TT Drugs Bold"/>
                <a:sym typeface="TT Drugs Bold"/>
              </a:rPr>
              <a:t> Europe ?</a:t>
            </a:r>
          </a:p>
          <a:p>
            <a:pPr algn="just">
              <a:lnSpc>
                <a:spcPts val="3250"/>
              </a:lnSpc>
            </a:pPr>
            <a:endParaRPr lang="en-US" sz="2500" b="1" dirty="0">
              <a:solidFill>
                <a:schemeClr val="bg1"/>
              </a:solidFill>
              <a:latin typeface="TT Drugs Bold"/>
              <a:ea typeface="TT Drugs Bold"/>
              <a:cs typeface="TT Drugs Bold"/>
              <a:sym typeface="TT Drugs Bold"/>
            </a:endParaRPr>
          </a:p>
          <a:p>
            <a:pPr algn="just">
              <a:lnSpc>
                <a:spcPts val="3250"/>
              </a:lnSpc>
            </a:pPr>
            <a:r>
              <a:rPr lang="en-US" sz="2500" b="1" dirty="0" err="1">
                <a:solidFill>
                  <a:schemeClr val="bg1"/>
                </a:solidFill>
                <a:latin typeface="TT Drugs Bold"/>
                <a:ea typeface="TT Drugs Bold"/>
                <a:cs typeface="TT Drugs Bold"/>
                <a:sym typeface="TT Drugs Bold"/>
              </a:rPr>
              <a:t>Discutons-en</a:t>
            </a:r>
            <a:r>
              <a:rPr lang="en-US" sz="2500" b="1" dirty="0">
                <a:solidFill>
                  <a:schemeClr val="bg1"/>
                </a:solidFill>
                <a:latin typeface="TT Drugs Bold"/>
                <a:ea typeface="TT Drugs Bold"/>
                <a:cs typeface="TT Drugs Bold"/>
                <a:sym typeface="TT Drugs Bold"/>
              </a:rPr>
              <a:t> ensemble le 2 </a:t>
            </a:r>
            <a:r>
              <a:rPr lang="en-US" sz="2500" b="1" dirty="0" err="1">
                <a:solidFill>
                  <a:schemeClr val="bg1"/>
                </a:solidFill>
                <a:latin typeface="TT Drugs Bold"/>
                <a:ea typeface="TT Drugs Bold"/>
                <a:cs typeface="TT Drugs Bold"/>
                <a:sym typeface="TT Drugs Bold"/>
              </a:rPr>
              <a:t>juillet</a:t>
            </a:r>
            <a:r>
              <a:rPr lang="en-US" sz="2500" b="1" dirty="0">
                <a:solidFill>
                  <a:schemeClr val="bg1"/>
                </a:solidFill>
                <a:latin typeface="TT Drugs Bold"/>
                <a:ea typeface="TT Drugs Bold"/>
                <a:cs typeface="TT Drugs Bold"/>
                <a:sym typeface="TT Drugs Bold"/>
              </a:rPr>
              <a:t> 2025 à 16h00 !</a:t>
            </a:r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F1B258D6-89A7-435D-ACC7-631A7247DB06}"/>
              </a:ext>
            </a:extLst>
          </p:cNvPr>
          <p:cNvSpPr/>
          <p:nvPr/>
        </p:nvSpPr>
        <p:spPr>
          <a:xfrm>
            <a:off x="457200" y="7716873"/>
            <a:ext cx="1066800" cy="4480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FABB78B7-DB3B-47F1-AF3F-6374949EB201}"/>
              </a:ext>
            </a:extLst>
          </p:cNvPr>
          <p:cNvSpPr/>
          <p:nvPr/>
        </p:nvSpPr>
        <p:spPr>
          <a:xfrm>
            <a:off x="450271" y="8680229"/>
            <a:ext cx="1066801" cy="4480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EE1F75AF-0C25-442E-A729-B3670F378673}"/>
              </a:ext>
            </a:extLst>
          </p:cNvPr>
          <p:cNvSpPr/>
          <p:nvPr/>
        </p:nvSpPr>
        <p:spPr>
          <a:xfrm>
            <a:off x="450270" y="9564473"/>
            <a:ext cx="1073729" cy="4480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687688">
            <a:off x="10276845" y="4556133"/>
            <a:ext cx="8922358" cy="9404330"/>
          </a:xfrm>
          <a:custGeom>
            <a:avLst/>
            <a:gdLst/>
            <a:ahLst/>
            <a:cxnLst/>
            <a:rect l="l" t="t" r="r" b="b"/>
            <a:pathLst>
              <a:path w="8922358" h="9404330">
                <a:moveTo>
                  <a:pt x="0" y="0"/>
                </a:moveTo>
                <a:lnTo>
                  <a:pt x="8922358" y="0"/>
                </a:lnTo>
                <a:lnTo>
                  <a:pt x="8922358" y="9404330"/>
                </a:lnTo>
                <a:lnTo>
                  <a:pt x="0" y="94043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RU"/>
          </a:p>
        </p:txBody>
      </p:sp>
      <p:sp>
        <p:nvSpPr>
          <p:cNvPr id="3" name="Freeform 3"/>
          <p:cNvSpPr/>
          <p:nvPr/>
        </p:nvSpPr>
        <p:spPr>
          <a:xfrm rot="-10013544">
            <a:off x="-1848812" y="-1659203"/>
            <a:ext cx="8825308" cy="8229600"/>
          </a:xfrm>
          <a:custGeom>
            <a:avLst/>
            <a:gdLst/>
            <a:ahLst/>
            <a:cxnLst/>
            <a:rect l="l" t="t" r="r" b="b"/>
            <a:pathLst>
              <a:path w="8825308" h="8229600">
                <a:moveTo>
                  <a:pt x="0" y="0"/>
                </a:moveTo>
                <a:lnTo>
                  <a:pt x="8825308" y="0"/>
                </a:lnTo>
                <a:lnTo>
                  <a:pt x="882530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RU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12CE6D52-CD57-4558-A2F4-7694B2BD1208}"/>
              </a:ext>
            </a:extLst>
          </p:cNvPr>
          <p:cNvSpPr/>
          <p:nvPr/>
        </p:nvSpPr>
        <p:spPr>
          <a:xfrm>
            <a:off x="1600200" y="3664814"/>
            <a:ext cx="2209800" cy="13716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C8E21E1E-0173-4E08-AD07-56C005AB0FCE}"/>
              </a:ext>
            </a:extLst>
          </p:cNvPr>
          <p:cNvSpPr/>
          <p:nvPr/>
        </p:nvSpPr>
        <p:spPr>
          <a:xfrm>
            <a:off x="1604682" y="5989433"/>
            <a:ext cx="2209800" cy="13716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C11E6891-3CB7-4A22-A451-6936D1712814}"/>
              </a:ext>
            </a:extLst>
          </p:cNvPr>
          <p:cNvSpPr/>
          <p:nvPr/>
        </p:nvSpPr>
        <p:spPr>
          <a:xfrm>
            <a:off x="1600200" y="8062107"/>
            <a:ext cx="2209800" cy="13716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61C113CD-FEC9-41FF-B06C-641F88BE54B9}"/>
              </a:ext>
            </a:extLst>
          </p:cNvPr>
          <p:cNvSpPr/>
          <p:nvPr/>
        </p:nvSpPr>
        <p:spPr>
          <a:xfrm>
            <a:off x="1600200" y="1472695"/>
            <a:ext cx="2209800" cy="13716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858C693F-C68A-402C-AE1B-21DD666D5554}"/>
              </a:ext>
            </a:extLst>
          </p:cNvPr>
          <p:cNvSpPr txBox="1"/>
          <p:nvPr/>
        </p:nvSpPr>
        <p:spPr>
          <a:xfrm>
            <a:off x="4038600" y="1533548"/>
            <a:ext cx="14706600" cy="1249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93"/>
              </a:lnSpc>
            </a:pPr>
            <a:r>
              <a:rPr lang="en-US" sz="7500" dirty="0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Cycles </a:t>
            </a:r>
            <a:r>
              <a:rPr lang="en-US" sz="7500" dirty="0" err="1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internationaux</a:t>
            </a:r>
            <a:endParaRPr lang="en-US" sz="7500" dirty="0">
              <a:solidFill>
                <a:srgbClr val="FFFFFF"/>
              </a:solidFill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C078AF29-5E66-459C-870F-3C3AE6103B7F}"/>
              </a:ext>
            </a:extLst>
          </p:cNvPr>
          <p:cNvSpPr txBox="1"/>
          <p:nvPr/>
        </p:nvSpPr>
        <p:spPr>
          <a:xfrm>
            <a:off x="3805519" y="3664814"/>
            <a:ext cx="14706600" cy="1249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93"/>
              </a:lnSpc>
            </a:pPr>
            <a:r>
              <a:rPr lang="en-US" sz="7500" dirty="0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Politiques </a:t>
            </a:r>
            <a:r>
              <a:rPr lang="en-US" sz="7500" dirty="0" err="1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publiques</a:t>
            </a:r>
            <a:endParaRPr lang="en-US" sz="7500" dirty="0">
              <a:solidFill>
                <a:srgbClr val="FFFFFF"/>
              </a:solidFill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869C65C2-B083-4DFB-8A3D-CC04D896F847}"/>
              </a:ext>
            </a:extLst>
          </p:cNvPr>
          <p:cNvSpPr txBox="1"/>
          <p:nvPr/>
        </p:nvSpPr>
        <p:spPr>
          <a:xfrm>
            <a:off x="3832412" y="5978639"/>
            <a:ext cx="14706600" cy="1249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93"/>
              </a:lnSpc>
            </a:pPr>
            <a:r>
              <a:rPr lang="en-US" sz="7500" dirty="0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Administration </a:t>
            </a:r>
            <a:r>
              <a:rPr lang="en-US" sz="7500" dirty="0" err="1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publique</a:t>
            </a:r>
            <a:endParaRPr lang="en-US" sz="7500" dirty="0">
              <a:solidFill>
                <a:srgbClr val="FFFFFF"/>
              </a:solidFill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638D93B4-662C-457F-B568-E3798410412A}"/>
              </a:ext>
            </a:extLst>
          </p:cNvPr>
          <p:cNvSpPr txBox="1"/>
          <p:nvPr/>
        </p:nvSpPr>
        <p:spPr>
          <a:xfrm>
            <a:off x="3832412" y="7696657"/>
            <a:ext cx="14706600" cy="2570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93"/>
              </a:lnSpc>
            </a:pPr>
            <a:r>
              <a:rPr lang="en-US" sz="6500" dirty="0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Etudes de droit et </a:t>
            </a:r>
            <a:r>
              <a:rPr lang="en-US" sz="6500" dirty="0" err="1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d’administration</a:t>
            </a:r>
            <a:r>
              <a:rPr lang="en-US" sz="6500" dirty="0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 </a:t>
            </a:r>
            <a:r>
              <a:rPr lang="en-US" sz="6500" dirty="0" err="1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en</a:t>
            </a:r>
            <a:r>
              <a:rPr lang="en-US" sz="6500" dirty="0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 France et </a:t>
            </a:r>
            <a:r>
              <a:rPr lang="en-US" sz="6500" dirty="0" err="1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en</a:t>
            </a:r>
            <a:r>
              <a:rPr lang="en-US" sz="6500" dirty="0">
                <a:solidFill>
                  <a:srgbClr val="FFFFFF"/>
                </a:solidFill>
                <a:latin typeface="Forum"/>
                <a:ea typeface="Forum"/>
                <a:cs typeface="Forum"/>
                <a:sym typeface="Forum"/>
              </a:rPr>
              <a:t> Europe</a:t>
            </a:r>
          </a:p>
        </p:txBody>
      </p:sp>
    </p:spTree>
    <p:extLst>
      <p:ext uri="{BB962C8B-B14F-4D97-AF65-F5344CB8AC3E}">
        <p14:creationId xmlns:p14="http://schemas.microsoft.com/office/powerpoint/2010/main" val="2760866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341</Words>
  <Application>Microsoft Macintosh PowerPoint</Application>
  <PresentationFormat>Personnalisé</PresentationFormat>
  <Paragraphs>49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TT Drugs Bold</vt:lpstr>
      <vt:lpstr>Arial</vt:lpstr>
      <vt:lpstr>Forum</vt:lpstr>
      <vt:lpstr>TT Drugs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Bleu Organique Formes Leadership Atelier Webinaire Conférence Présentation</dc:title>
  <dc:creator>AMICHE LECHANI Mehdi</dc:creator>
  <cp:lastModifiedBy>Eva Bertrand</cp:lastModifiedBy>
  <cp:revision>13</cp:revision>
  <dcterms:created xsi:type="dcterms:W3CDTF">2006-08-16T00:00:00Z</dcterms:created>
  <dcterms:modified xsi:type="dcterms:W3CDTF">2025-06-26T08:56:08Z</dcterms:modified>
  <dc:identifier>DAGrPo3MwUo</dc:identifier>
</cp:coreProperties>
</file>